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48C2-CFF8-4BCA-8904-37086791FCEB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0D8E-7683-4D40-9247-AB2EA281AB6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0D8E-7683-4D40-9247-AB2EA281AB60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49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649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6490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50;&#1083;&#1072;&#1089;&#1089;&#1080;&#1095;&#1077;&#1089;&#1082;&#1072;&#1103;%20&#1084;&#1091;&#1079;&#1099;&#1082;&#1072;%20-%20&#1074;%20&#1089;&#1086;&#1074;&#1088;&#1077;&#1084;&#1077;&#1085;&#1085;&#1086;&#1081;%20&#1086;&#1073;&#1088;&#1072;&#1073;&#1086;&#1090;&#1082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790184" cy="5440696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effectLst/>
              </a:rPr>
              <a:t>Виконала: Студентка ОКР Магістр</a:t>
            </a:r>
            <a:br>
              <a:rPr lang="uk-UA" sz="2800" b="1" i="1" dirty="0" smtClean="0">
                <a:effectLst/>
              </a:rPr>
            </a:br>
            <a:r>
              <a:rPr lang="uk-UA" sz="2800" b="1" i="1" smtClean="0">
                <a:effectLst/>
              </a:rPr>
              <a:t/>
            </a:r>
            <a:br>
              <a:rPr lang="uk-UA" sz="2800" b="1" i="1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err="1" smtClean="0">
                <a:effectLst/>
              </a:rPr>
              <a:t>Мякенька</a:t>
            </a:r>
            <a:r>
              <a:rPr lang="uk-UA" sz="2800" b="1" i="1" dirty="0" smtClean="0">
                <a:effectLst/>
              </a:rPr>
              <a:t> Ольга Павлівна</a:t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>Маріуполь-2011</a:t>
            </a:r>
            <a:endParaRPr lang="ru-RU" sz="2800" dirty="0"/>
          </a:p>
        </p:txBody>
      </p:sp>
      <p:pic>
        <p:nvPicPr>
          <p:cNvPr id="6" name="Рисунок 5" descr="x_2e569a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000108"/>
            <a:ext cx="3409950" cy="4572000"/>
          </a:xfrm>
          <a:prstGeom prst="rect">
            <a:avLst/>
          </a:prstGeom>
        </p:spPr>
      </p:pic>
      <p:pic>
        <p:nvPicPr>
          <p:cNvPr id="7" name="Классическая музыка - в современной обработ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78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</a:rPr>
              <a:t>Найважливіші критерії діагностичних тестів навченості:</a:t>
            </a:r>
            <a:endParaRPr lang="ru-RU" sz="3200" b="1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Дієвість;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Надійність;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Диференційованість.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 descr="photos0-800x6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87" y="3321815"/>
            <a:ext cx="4714913" cy="3536185"/>
          </a:xfrm>
          <a:prstGeom prst="rect">
            <a:avLst/>
          </a:prstGeom>
        </p:spPr>
      </p:pic>
    </p:spTree>
  </p:cSld>
  <p:clrMapOvr>
    <a:masterClrMapping/>
  </p:clrMapOvr>
  <p:transition advClick="0" advTm="552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</a:rPr>
              <a:t>За допомогою тестів здійснюється контроль знань, вмінь та навичок: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Попередній;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Поточний;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Тематичний;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Підсумковий.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109-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8" y="3286124"/>
            <a:ext cx="4762502" cy="3571876"/>
          </a:xfrm>
          <a:prstGeom prst="rect">
            <a:avLst/>
          </a:prstGeom>
        </p:spPr>
      </p:pic>
    </p:spTree>
  </p:cSld>
  <p:clrMapOvr>
    <a:masterClrMapping/>
  </p:clrMapOvr>
  <p:transition advClick="0" advTm="527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</a:rPr>
              <a:t>Засоби технічної підтримки тестування: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1) Пристрої для індивідуальної перевірки.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2) Засоби групового контролю.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FSEP-Main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000372"/>
            <a:ext cx="6153237" cy="3456068"/>
          </a:xfrm>
          <a:prstGeom prst="rect">
            <a:avLst/>
          </a:prstGeom>
        </p:spPr>
      </p:pic>
    </p:spTree>
  </p:cSld>
  <p:clrMapOvr>
    <a:masterClrMapping/>
  </p:clrMapOvr>
  <p:transition advClick="0" advTm="5553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</a:rPr>
              <a:t>Перевага тестування: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Одночасно зайнятий весь клас;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Продуктивна праця класу;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- Швидкий зріз навченості;</a:t>
            </a:r>
          </a:p>
        </p:txBody>
      </p:sp>
      <p:pic>
        <p:nvPicPr>
          <p:cNvPr id="4" name="Рисунок 3" descr="55916483_tes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00438"/>
            <a:ext cx="4000500" cy="3009900"/>
          </a:xfrm>
          <a:prstGeom prst="rect">
            <a:avLst/>
          </a:prstGeom>
        </p:spPr>
      </p:pic>
    </p:spTree>
  </p:cSld>
  <p:clrMapOvr>
    <a:masterClrMapping/>
  </p:clrMapOvr>
  <p:transition advClick="0" advTm="6256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- </a:t>
            </a:r>
            <a:r>
              <a:rPr lang="ru-RU" sz="2800" dirty="0" err="1" smtClean="0">
                <a:effectLst/>
              </a:rPr>
              <a:t>Індивідуальна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диференційована</a:t>
            </a:r>
            <a:r>
              <a:rPr lang="ru-RU" sz="2800" dirty="0" smtClean="0">
                <a:effectLst/>
              </a:rPr>
              <a:t> робота </a:t>
            </a:r>
            <a:r>
              <a:rPr lang="ru-RU" sz="2800" dirty="0" err="1" smtClean="0">
                <a:effectLst/>
              </a:rPr>
              <a:t>з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учнями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попередження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неуспішності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ґрунтується</a:t>
            </a:r>
            <a:r>
              <a:rPr lang="ru-RU" sz="2800" dirty="0" smtClean="0">
                <a:effectLst/>
              </a:rPr>
              <a:t> на поточному </a:t>
            </a:r>
            <a:r>
              <a:rPr lang="ru-RU" sz="2800" dirty="0" err="1" smtClean="0">
                <a:effectLst/>
              </a:rPr>
              <a:t>тестуванні</a:t>
            </a:r>
            <a:r>
              <a:rPr lang="ru-RU" sz="2800" dirty="0" smtClean="0">
                <a:effectLst/>
              </a:rPr>
              <a:t>.</a:t>
            </a:r>
            <a:endParaRPr lang="ru-RU" sz="2800" dirty="0">
              <a:effectLst/>
            </a:endParaRPr>
          </a:p>
        </p:txBody>
      </p:sp>
      <p:pic>
        <p:nvPicPr>
          <p:cNvPr id="5" name="Рисунок 4" descr="Test taking strateg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571744"/>
            <a:ext cx="4218015" cy="3966414"/>
          </a:xfrm>
          <a:prstGeom prst="rect">
            <a:avLst/>
          </a:prstGeom>
        </p:spPr>
      </p:pic>
    </p:spTree>
  </p:cSld>
  <p:clrMapOvr>
    <a:masterClrMapping/>
  </p:clrMapOvr>
  <p:transition advClick="0" advTm="6209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-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Тестування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повинне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обов'язково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поєднуватися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з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іншими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традиційними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) методами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формами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перевірки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 descr="post-2-12642380867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7496"/>
            <a:ext cx="2858855" cy="3823719"/>
          </a:xfrm>
          <a:prstGeom prst="rect">
            <a:avLst/>
          </a:prstGeom>
        </p:spPr>
      </p:pic>
      <p:pic>
        <p:nvPicPr>
          <p:cNvPr id="4" name="Рисунок 3" descr="le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714620"/>
            <a:ext cx="4244770" cy="3735398"/>
          </a:xfrm>
          <a:prstGeom prst="rect">
            <a:avLst/>
          </a:prstGeom>
        </p:spPr>
      </p:pic>
    </p:spTree>
  </p:cSld>
  <p:clrMapOvr>
    <a:masterClrMapping/>
  </p:clrMapOvr>
  <p:transition advClick="0" advTm="532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320"/>
            <a:ext cx="3861622" cy="5440696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effectLst/>
              </a:rPr>
              <a:t>Виконала: Студентка ОКР Магістр</a:t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>Спеціальності </a:t>
            </a:r>
            <a:r>
              <a:rPr lang="uk-UA" sz="2800" b="1" i="1" dirty="0" err="1" smtClean="0">
                <a:effectLst/>
              </a:rPr>
              <a:t>“Дошкільна</a:t>
            </a:r>
            <a:r>
              <a:rPr lang="uk-UA" sz="2800" b="1" i="1" dirty="0" smtClean="0">
                <a:effectLst/>
              </a:rPr>
              <a:t> </a:t>
            </a:r>
            <a:r>
              <a:rPr lang="uk-UA" sz="2800" b="1" i="1" dirty="0" err="1" smtClean="0">
                <a:effectLst/>
              </a:rPr>
              <a:t>освіта”</a:t>
            </a: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err="1" smtClean="0">
                <a:effectLst/>
              </a:rPr>
              <a:t>Мякенька</a:t>
            </a:r>
            <a:r>
              <a:rPr lang="uk-UA" sz="2800" b="1" i="1" dirty="0" smtClean="0">
                <a:effectLst/>
              </a:rPr>
              <a:t> Ольга Павлівна</a:t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/>
            </a:r>
            <a:br>
              <a:rPr lang="uk-UA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>Маріуполь-2011</a:t>
            </a:r>
            <a:endParaRPr lang="ru-RU" sz="2800" dirty="0"/>
          </a:p>
        </p:txBody>
      </p:sp>
      <p:pic>
        <p:nvPicPr>
          <p:cNvPr id="3" name="Рисунок 2" descr="x_2e569a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928670"/>
            <a:ext cx="3409950" cy="4572000"/>
          </a:xfrm>
          <a:prstGeom prst="rect">
            <a:avLst/>
          </a:prstGeom>
        </p:spPr>
      </p:pic>
    </p:spTree>
  </p:cSld>
  <p:clrMapOvr>
    <a:masterClrMapping/>
  </p:clrMapOvr>
  <p:transition advClick="0" advTm="3994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b="1" i="1" dirty="0" smtClean="0">
                <a:effectLst/>
              </a:rPr>
              <a:t>Дякую за увагу!!!</a:t>
            </a:r>
            <a:endParaRPr lang="ru-RU" b="1" i="1" dirty="0">
              <a:effectLst/>
            </a:endParaRPr>
          </a:p>
        </p:txBody>
      </p:sp>
      <p:pic>
        <p:nvPicPr>
          <p:cNvPr id="3" name="Рисунок 2" descr="88cd8bc0c77343a9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928802"/>
            <a:ext cx="4572000" cy="4038600"/>
          </a:xfrm>
          <a:prstGeom prst="rect">
            <a:avLst/>
          </a:prstGeom>
        </p:spPr>
      </p:pic>
    </p:spTree>
  </p:cSld>
  <p:clrMapOvr>
    <a:masterClrMapping/>
  </p:clrMapOvr>
  <p:transition advClick="0" advTm="649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/>
              </a:rPr>
              <a:t>Тестування досягнень і розвитку</a:t>
            </a:r>
            <a:endParaRPr lang="ru-RU" sz="3600" b="1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-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Тест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навченості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шкільний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тест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) -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сукупність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завдань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зорієнтованих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визначення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вимірювання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рівня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ступеня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засвоєння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певних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аспектів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частин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змісту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навчання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88cd8bc0c77343a9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3499098" cy="3090870"/>
          </a:xfrm>
          <a:prstGeom prst="rect">
            <a:avLst/>
          </a:prstGeom>
        </p:spPr>
      </p:pic>
    </p:spTree>
  </p:cSld>
  <p:clrMapOvr>
    <a:masterClrMapping/>
  </p:clrMapOvr>
  <p:transition advClick="0" advTm="6349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effectLst/>
              </a:rPr>
              <a:t>Тести повинні бути:</a:t>
            </a:r>
            <a:endParaRPr lang="ru-RU" sz="36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Короткостроковими</a:t>
            </a:r>
          </a:p>
          <a:p>
            <a:pPr>
              <a:buNone/>
            </a:pPr>
            <a:endParaRPr lang="uk-UA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Однозначними</a:t>
            </a:r>
          </a:p>
          <a:p>
            <a:pPr>
              <a:buNone/>
            </a:pPr>
            <a:endParaRPr lang="uk-UA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Правильними</a:t>
            </a:r>
          </a:p>
          <a:p>
            <a:pPr>
              <a:buNone/>
            </a:pPr>
            <a:endParaRPr lang="uk-UA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Короткими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7" name="Рисунок 6" descr="questionnaire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14554"/>
            <a:ext cx="3797514" cy="2533654"/>
          </a:xfrm>
          <a:prstGeom prst="rect">
            <a:avLst/>
          </a:prstGeom>
        </p:spPr>
      </p:pic>
    </p:spTree>
  </p:cSld>
  <p:clrMapOvr>
    <a:masterClrMapping/>
  </p:clrMapOvr>
  <p:transition advClick="0" advTm="5569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73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3100" dirty="0" smtClean="0">
                <a:effectLst/>
              </a:rPr>
              <a:t>- Інформаційними</a:t>
            </a:r>
            <a:br>
              <a:rPr lang="uk-UA" sz="3100" dirty="0" smtClean="0">
                <a:effectLst/>
              </a:rPr>
            </a:br>
            <a:r>
              <a:rPr lang="uk-UA" sz="3100" dirty="0" smtClean="0">
                <a:effectLst/>
              </a:rPr>
              <a:t/>
            </a:r>
            <a:br>
              <a:rPr lang="uk-UA" sz="3100" dirty="0" smtClean="0">
                <a:effectLst/>
              </a:rPr>
            </a:br>
            <a:r>
              <a:rPr lang="uk-UA" sz="3100" dirty="0" smtClean="0">
                <a:effectLst/>
              </a:rPr>
              <a:t>- Зручними</a:t>
            </a:r>
            <a:br>
              <a:rPr lang="uk-UA" sz="3100" dirty="0" smtClean="0">
                <a:effectLst/>
              </a:rPr>
            </a:br>
            <a:r>
              <a:rPr lang="uk-UA" sz="3100" dirty="0" smtClean="0">
                <a:effectLst/>
              </a:rPr>
              <a:t/>
            </a:r>
            <a:br>
              <a:rPr lang="uk-UA" sz="3100" dirty="0" smtClean="0">
                <a:effectLst/>
              </a:rPr>
            </a:br>
            <a:r>
              <a:rPr lang="uk-UA" sz="3100" dirty="0" smtClean="0">
                <a:effectLst/>
              </a:rPr>
              <a:t>- Стандартними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ru-RU" dirty="0"/>
          </a:p>
        </p:txBody>
      </p:sp>
      <p:pic>
        <p:nvPicPr>
          <p:cNvPr id="5" name="Рисунок 4" descr="ar129760740599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429132" cy="4429132"/>
          </a:xfrm>
          <a:prstGeom prst="rect">
            <a:avLst/>
          </a:prstGeom>
        </p:spPr>
      </p:pic>
    </p:spTree>
  </p:cSld>
  <p:clrMapOvr>
    <a:masterClrMapping/>
  </p:clrMapOvr>
  <p:transition advClick="0" advTm="5757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</a:rPr>
              <a:t>                   Класифікація тестів:</a:t>
            </a:r>
            <a:endParaRPr lang="ru-RU" sz="3200" b="1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1) Тести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загальних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розумових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здібностей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розумового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розвитку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96646" indent="-514350">
              <a:buNone/>
            </a:pPr>
            <a:endParaRPr lang="uk-UA" sz="2800" dirty="0" smtClean="0"/>
          </a:p>
        </p:txBody>
      </p:sp>
      <p:pic>
        <p:nvPicPr>
          <p:cNvPr id="5" name="Рисунок 4" descr="febb204499d56fb7a5f5e31cb0a1d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683008" cy="3683008"/>
          </a:xfrm>
          <a:prstGeom prst="rect">
            <a:avLst/>
          </a:prstGeom>
        </p:spPr>
      </p:pic>
    </p:spTree>
  </p:cSld>
  <p:clrMapOvr>
    <a:masterClrMapping/>
  </p:clrMapOvr>
  <p:transition advClick="0" advTm="61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</a:rPr>
              <a:t>2) Тести </a:t>
            </a:r>
            <a:r>
              <a:rPr lang="ru-RU" sz="3100" dirty="0" err="1" smtClean="0">
                <a:effectLst/>
              </a:rPr>
              <a:t>спеціальних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здібностей</a:t>
            </a:r>
            <a:r>
              <a:rPr lang="ru-RU" sz="3100" dirty="0" smtClean="0">
                <a:effectLst/>
              </a:rPr>
              <a:t> в </a:t>
            </a:r>
            <a:r>
              <a:rPr lang="ru-RU" sz="3100" dirty="0" err="1" smtClean="0">
                <a:effectLst/>
              </a:rPr>
              <a:t>різних</a:t>
            </a:r>
            <a:r>
              <a:rPr lang="ru-RU" sz="3100" dirty="0" smtClean="0">
                <a:effectLst/>
              </a:rPr>
              <a:t> областях </a:t>
            </a:r>
            <a:r>
              <a:rPr lang="ru-RU" sz="3100" dirty="0" err="1" smtClean="0">
                <a:effectLst/>
              </a:rPr>
              <a:t>діяльності</a:t>
            </a:r>
            <a:r>
              <a:rPr lang="ru-RU" sz="3100" dirty="0" smtClean="0">
                <a:effectLst/>
              </a:rPr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Рисунок 4" descr="ne-vyplachivayut-stipendii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214554"/>
            <a:ext cx="6143668" cy="3839793"/>
          </a:xfrm>
          <a:prstGeom prst="rect">
            <a:avLst/>
          </a:prstGeom>
        </p:spPr>
      </p:pic>
    </p:spTree>
  </p:cSld>
  <p:clrMapOvr>
    <a:masterClrMapping/>
  </p:clrMapOvr>
  <p:transition advClick="0" advTm="546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49808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/>
              </a:rPr>
              <a:t>3)</a:t>
            </a:r>
            <a:r>
              <a:rPr lang="ru-RU" sz="2800" dirty="0" smtClean="0">
                <a:effectLst/>
              </a:rPr>
              <a:t> Тести </a:t>
            </a:r>
            <a:r>
              <a:rPr lang="ru-RU" sz="2800" dirty="0" err="1" smtClean="0">
                <a:effectLst/>
              </a:rPr>
              <a:t>навченості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успішності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академічних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досягнень</a:t>
            </a:r>
            <a:r>
              <a:rPr lang="ru-RU" sz="2800" dirty="0" smtClean="0">
                <a:effectLst/>
              </a:rPr>
              <a:t>.</a:t>
            </a:r>
            <a:endParaRPr lang="ru-RU" sz="2800" dirty="0">
              <a:effectLst/>
            </a:endParaRPr>
          </a:p>
        </p:txBody>
      </p:sp>
      <p:pic>
        <p:nvPicPr>
          <p:cNvPr id="4" name="Рисунок 3" descr="original-1311852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571744"/>
            <a:ext cx="5953167" cy="3571900"/>
          </a:xfrm>
          <a:prstGeom prst="rect">
            <a:avLst/>
          </a:prstGeom>
        </p:spPr>
      </p:pic>
    </p:spTree>
  </p:cSld>
  <p:clrMapOvr>
    <a:masterClrMapping/>
  </p:clrMapOvr>
  <p:transition advClick="0" advTm="572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749808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/>
              </a:rPr>
              <a:t>4) </a:t>
            </a:r>
            <a:r>
              <a:rPr lang="ru-RU" sz="2800" dirty="0" smtClean="0">
                <a:effectLst/>
              </a:rPr>
              <a:t>Тести для </a:t>
            </a:r>
            <a:r>
              <a:rPr lang="ru-RU" sz="2800" dirty="0" err="1" smtClean="0">
                <a:effectLst/>
              </a:rPr>
              <a:t>визначення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окремих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якостей</a:t>
            </a:r>
            <a:r>
              <a:rPr lang="ru-RU" sz="2800" dirty="0" smtClean="0">
                <a:effectLst/>
              </a:rPr>
              <a:t> (рис особи (</a:t>
            </a:r>
            <a:r>
              <a:rPr lang="ru-RU" sz="2800" dirty="0" err="1" smtClean="0">
                <a:effectLst/>
              </a:rPr>
              <a:t>пам'яті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мислення</a:t>
            </a:r>
            <a:r>
              <a:rPr lang="ru-RU" sz="2800" dirty="0" smtClean="0">
                <a:effectLst/>
              </a:rPr>
              <a:t>, характеру та </a:t>
            </a:r>
            <a:r>
              <a:rPr lang="ru-RU" sz="2800" dirty="0" err="1" smtClean="0">
                <a:effectLst/>
              </a:rPr>
              <a:t>ін</a:t>
            </a:r>
            <a:r>
              <a:rPr lang="ru-RU" sz="2800" dirty="0" smtClean="0">
                <a:effectLst/>
              </a:rPr>
              <a:t>.)).</a:t>
            </a:r>
            <a:endParaRPr lang="ru-RU" sz="2800" dirty="0">
              <a:effectLst/>
            </a:endParaRPr>
          </a:p>
        </p:txBody>
      </p:sp>
      <p:pic>
        <p:nvPicPr>
          <p:cNvPr id="3" name="Рисунок 2" descr="trenirovka-pamy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357430"/>
            <a:ext cx="6276975" cy="3695700"/>
          </a:xfrm>
          <a:prstGeom prst="rect">
            <a:avLst/>
          </a:prstGeom>
        </p:spPr>
      </p:pic>
    </p:spTree>
  </p:cSld>
  <p:clrMapOvr>
    <a:masterClrMapping/>
  </p:clrMapOvr>
  <p:transition advClick="0" advTm="5569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498080" cy="1143000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/>
              </a:rPr>
              <a:t>5)</a:t>
            </a:r>
            <a:r>
              <a:rPr lang="ru-RU" sz="2800" dirty="0" smtClean="0">
                <a:effectLst/>
              </a:rPr>
              <a:t> Тести для </a:t>
            </a:r>
            <a:r>
              <a:rPr lang="ru-RU" sz="2800" dirty="0" err="1" smtClean="0">
                <a:effectLst/>
              </a:rPr>
              <a:t>визначення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рівня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вихованості</a:t>
            </a:r>
            <a:r>
              <a:rPr lang="ru-RU" sz="2800" dirty="0" smtClean="0">
                <a:effectLst/>
              </a:rPr>
              <a:t> (</a:t>
            </a:r>
            <a:r>
              <a:rPr lang="ru-RU" sz="2800" dirty="0" err="1" smtClean="0">
                <a:effectLst/>
              </a:rPr>
              <a:t>сформованості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загальнолюдських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моральних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соціальних</a:t>
            </a:r>
            <a:r>
              <a:rPr lang="ru-RU" sz="2800" dirty="0" smtClean="0">
                <a:effectLst/>
              </a:rPr>
              <a:t> та </a:t>
            </a:r>
            <a:r>
              <a:rPr lang="ru-RU" sz="2800" dirty="0" err="1" smtClean="0">
                <a:effectLst/>
              </a:rPr>
              <a:t>інших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якостей</a:t>
            </a:r>
            <a:r>
              <a:rPr lang="ru-RU" sz="2800" dirty="0" smtClean="0">
                <a:effectLst/>
              </a:rPr>
              <a:t>).</a:t>
            </a:r>
            <a:endParaRPr lang="ru-RU" sz="2800" dirty="0">
              <a:effectLst/>
            </a:endParaRPr>
          </a:p>
        </p:txBody>
      </p:sp>
      <p:pic>
        <p:nvPicPr>
          <p:cNvPr id="3" name="Рисунок 2" descr="14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3024927" cy="3995100"/>
          </a:xfrm>
          <a:prstGeom prst="rect">
            <a:avLst/>
          </a:prstGeom>
        </p:spPr>
      </p:pic>
    </p:spTree>
  </p:cSld>
  <p:clrMapOvr>
    <a:masterClrMapping/>
  </p:clrMapOvr>
  <p:transition advClick="0" advTm="5616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251</Words>
  <Application>Microsoft Office PowerPoint</Application>
  <PresentationFormat>Экран (4:3)</PresentationFormat>
  <Paragraphs>55</Paragraphs>
  <Slides>17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Виконала: Студентка ОКР Магістр    Мякенька Ольга Павлівна  Маріуполь-2011</vt:lpstr>
      <vt:lpstr>Тестування досягнень і розвитку</vt:lpstr>
      <vt:lpstr>Тести повинні бути:</vt:lpstr>
      <vt:lpstr> - Інформаційними  - Зручними  - Стандартними </vt:lpstr>
      <vt:lpstr>                   Класифікація тестів:</vt:lpstr>
      <vt:lpstr>2) Тести спеціальних здібностей в різних областях діяльності. </vt:lpstr>
      <vt:lpstr>3) Тести навченості, успішності, академічних досягнень.</vt:lpstr>
      <vt:lpstr>4) Тести для визначення окремих якостей (рис особи (пам'яті, мислення, характеру та ін.)).</vt:lpstr>
      <vt:lpstr>5) Тести для визначення рівня вихованості (сформованості загальнолюдських, моральних, соціальних та інших якостей).</vt:lpstr>
      <vt:lpstr>Найважливіші критерії діагностичних тестів навченості:</vt:lpstr>
      <vt:lpstr>За допомогою тестів здійснюється контроль знань, вмінь та навичок:</vt:lpstr>
      <vt:lpstr>Засоби технічної підтримки тестування:</vt:lpstr>
      <vt:lpstr>Перевага тестування:</vt:lpstr>
      <vt:lpstr>- Індивідуальна і диференційована робота з учнями з попередження неуспішності ґрунтується на поточному тестуванні.</vt:lpstr>
      <vt:lpstr>- Тестування повинне обов'язково поєднуватися з іншими (традиційними) методами і формами перевірки.</vt:lpstr>
      <vt:lpstr>Виконала: Студентка ОКР Магістр  Спеціальності “Дошкільна освіта”  Мякенька Ольга Павлівна  Маріуполь-2011</vt:lpstr>
      <vt:lpstr>              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Виконала: Студентка ОКР Магістр  Спеціальності “Дошкільна освіта”  Мякенька Ольга Павлівна  Маріуполь-2011</dc:title>
  <dc:creator>admin</dc:creator>
  <cp:lastModifiedBy>Admin</cp:lastModifiedBy>
  <cp:revision>15</cp:revision>
  <dcterms:created xsi:type="dcterms:W3CDTF">2011-11-24T17:20:11Z</dcterms:created>
  <dcterms:modified xsi:type="dcterms:W3CDTF">2011-12-08T13:25:04Z</dcterms:modified>
</cp:coreProperties>
</file>